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2" r:id="rId3"/>
    <p:sldId id="291" r:id="rId4"/>
    <p:sldId id="284" r:id="rId5"/>
    <p:sldId id="302" r:id="rId6"/>
    <p:sldId id="303" r:id="rId7"/>
    <p:sldId id="304" r:id="rId8"/>
    <p:sldId id="300" r:id="rId9"/>
  </p:sldIdLst>
  <p:sldSz cx="12192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defTabSz="457200">
      <a:defRPr>
        <a:latin typeface="Calibri"/>
        <a:ea typeface="Calibri"/>
        <a:cs typeface="Calibri"/>
        <a:sym typeface="Calibri"/>
      </a:defRPr>
    </a:lvl6pPr>
    <a:lvl7pPr defTabSz="457200">
      <a:defRPr>
        <a:latin typeface="Calibri"/>
        <a:ea typeface="Calibri"/>
        <a:cs typeface="Calibri"/>
        <a:sym typeface="Calibri"/>
      </a:defRPr>
    </a:lvl7pPr>
    <a:lvl8pPr defTabSz="457200">
      <a:defRPr>
        <a:latin typeface="Calibri"/>
        <a:ea typeface="Calibri"/>
        <a:cs typeface="Calibri"/>
        <a:sym typeface="Calibri"/>
      </a:defRPr>
    </a:lvl8pPr>
    <a:lvl9pPr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Freddy Martinez Cespedes" initials="JFMC" lastIdx="2" clrIdx="0">
    <p:extLst>
      <p:ext uri="{19B8F6BF-5375-455C-9EA6-DF929625EA0E}">
        <p15:presenceInfo xmlns:p15="http://schemas.microsoft.com/office/powerpoint/2012/main" userId="S-1-5-21-982434693-219372449-2593624604-797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531"/>
    <a:srgbClr val="99FF66"/>
    <a:srgbClr val="C0C0C0"/>
    <a:srgbClr val="0ABA4D"/>
    <a:srgbClr val="FF3300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3CECE"/>
          </a:solidFill>
        </a:fill>
      </a:tcStyle>
    </a:wholeTbl>
    <a:band2H>
      <a:tcTxStyle/>
      <a:tcStyle>
        <a:tcBdr/>
        <a:fill>
          <a:solidFill>
            <a:srgbClr val="F1E8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E48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 varScale="1">
        <p:scale>
          <a:sx n="67" d="100"/>
          <a:sy n="67" d="100"/>
        </p:scale>
        <p:origin x="774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321402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8737600" y="6356350"/>
            <a:ext cx="2844800" cy="36933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indent="457200" algn="ctr" defTabSz="457200">
        <a:defRPr sz="4400">
          <a:latin typeface="Calibri"/>
          <a:ea typeface="Calibri"/>
          <a:cs typeface="Calibri"/>
          <a:sym typeface="Calibri"/>
        </a:defRPr>
      </a:lvl6pPr>
      <a:lvl7pPr indent="914400" algn="ctr" defTabSz="457200">
        <a:defRPr sz="4400">
          <a:latin typeface="Calibri"/>
          <a:ea typeface="Calibri"/>
          <a:cs typeface="Calibri"/>
          <a:sym typeface="Calibri"/>
        </a:defRPr>
      </a:lvl7pPr>
      <a:lvl8pPr indent="1371600" algn="ctr" defTabSz="457200">
        <a:defRPr sz="4400">
          <a:latin typeface="Calibri"/>
          <a:ea typeface="Calibri"/>
          <a:cs typeface="Calibri"/>
          <a:sym typeface="Calibri"/>
        </a:defRPr>
      </a:lvl8pPr>
      <a:lvl9pPr indent="1828800"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235200" indent="-40640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92400" indent="-4064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49600" indent="-4064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606800" indent="-4064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64000" indent="-4064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tenci&#243;n%20integral%20para%20la%20primera%20infancia%20-%20De%20dero%20a%20Siempre.avi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9">
            <a:extLst>
              <a:ext uri="{FF2B5EF4-FFF2-40B4-BE49-F238E27FC236}">
                <a16:creationId xmlns:a16="http://schemas.microsoft.com/office/drawing/2014/main" id="{D793DC5D-088C-4C5C-BF33-B174407C680D}"/>
              </a:ext>
            </a:extLst>
          </p:cNvPr>
          <p:cNvSpPr/>
          <p:nvPr/>
        </p:nvSpPr>
        <p:spPr>
          <a:xfrm>
            <a:off x="1775520" y="1268760"/>
            <a:ext cx="8568952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800" b="1"/>
            </a:lvl1pPr>
          </a:lstStyle>
          <a:p>
            <a:pPr lvl="0">
              <a:defRPr sz="1800" b="0"/>
            </a:pPr>
            <a:r>
              <a:rPr lang="es-CO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Datos de Primera Infancia </a:t>
            </a:r>
          </a:p>
          <a:p>
            <a:pPr lvl="0">
              <a:defRPr sz="1800" b="0"/>
            </a:pPr>
            <a:r>
              <a:rPr lang="es-CO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ICBF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19986"/>
            <a:ext cx="7848872" cy="52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09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tretch>
            <a:fillRect/>
          </a:stretch>
        </p:blipFill>
        <p:spPr>
          <a:xfrm>
            <a:off x="1343472" y="1117922"/>
            <a:ext cx="9217024" cy="5425763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1401644" y="1192621"/>
            <a:ext cx="4190300" cy="136207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rtl="0" latinLnBrk="1" hangingPunct="0"/>
            <a:r>
              <a:rPr lang="es-CO" sz="3000" b="1" dirty="0"/>
              <a:t>2 millones</a:t>
            </a:r>
            <a:r>
              <a:rPr lang="es-CO" sz="1600" b="1" dirty="0"/>
              <a:t> </a:t>
            </a:r>
            <a:r>
              <a:rPr lang="es-CO" sz="1400" b="1" dirty="0"/>
              <a:t>de niños y niñas con educación inicial</a:t>
            </a:r>
            <a:r>
              <a:rPr lang="es-CO" sz="3000" b="1" dirty="0"/>
              <a:t>, 1.5 millones </a:t>
            </a:r>
            <a:r>
              <a:rPr lang="es-CO" sz="1400" b="1" dirty="0"/>
              <a:t>en el marco de </a:t>
            </a:r>
          </a:p>
          <a:p>
            <a:pPr algn="just" rtl="0" latinLnBrk="1" hangingPunct="0"/>
            <a:r>
              <a:rPr lang="es-CO" sz="1400" b="1" dirty="0"/>
              <a:t>la atención integral 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343472" y="2930509"/>
            <a:ext cx="3428713" cy="108965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rtl="0" latinLnBrk="1" hangingPunct="0"/>
            <a:r>
              <a:rPr lang="es-CO" sz="3000" b="1" dirty="0"/>
              <a:t>80% </a:t>
            </a:r>
            <a:r>
              <a:rPr lang="es-CO" sz="1400" b="1" dirty="0"/>
              <a:t>De hogares comunitarios que </a:t>
            </a:r>
          </a:p>
          <a:p>
            <a:pPr algn="just" rtl="0" latinLnBrk="1" hangingPunct="0"/>
            <a:r>
              <a:rPr lang="es-CO" sz="1400" b="1" dirty="0"/>
              <a:t>cumplen con los estándares de la estrategia de Cero a Siempre</a:t>
            </a:r>
            <a:endParaRPr lang="es-CO" sz="2700" b="1" dirty="0">
              <a:solidFill>
                <a:srgbClr val="000000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5905724" y="1192621"/>
            <a:ext cx="4337234" cy="12599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rtl="0" latinLnBrk="1" hangingPunct="0"/>
            <a:r>
              <a:rPr lang="es-CO" sz="3000" b="1" dirty="0"/>
              <a:t>60</a:t>
            </a:r>
            <a:r>
              <a:rPr lang="es-CO" sz="5400" b="1" dirty="0"/>
              <a:t> </a:t>
            </a:r>
            <a:r>
              <a:rPr lang="es-CO" sz="3000" b="1" dirty="0"/>
              <a:t>Mil</a:t>
            </a:r>
            <a:r>
              <a:rPr lang="es-CO" sz="1400" b="1" dirty="0"/>
              <a:t> nuevos agentes educativos cualificados para la atención integral en la primera infancia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5921250" y="5282523"/>
            <a:ext cx="4321708" cy="6129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s-CO" sz="3000" b="1" dirty="0"/>
              <a:t>100% </a:t>
            </a:r>
            <a:r>
              <a:rPr lang="es-CO" sz="1400" b="1" dirty="0"/>
              <a:t>de UDS Dotadas con materiales culturales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1271465" y="5044160"/>
            <a:ext cx="3442548" cy="108965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s-CO" sz="3000" b="1" dirty="0"/>
              <a:t>100% </a:t>
            </a:r>
            <a:r>
              <a:rPr lang="es-CO" sz="1400" b="1" dirty="0"/>
              <a:t>de Beneficiarios con las 8 atenciones en el </a:t>
            </a:r>
          </a:p>
          <a:p>
            <a:pPr algn="l" rtl="0" latinLnBrk="1" hangingPunct="0"/>
            <a:r>
              <a:rPr lang="es-CO" sz="1400" b="1" dirty="0"/>
              <a:t>marco de la estrategia de atención integral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5880083" y="3076659"/>
            <a:ext cx="4610968" cy="8512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 rtl="0" latinLnBrk="1" hangingPunct="0"/>
            <a:r>
              <a:rPr lang="es-CO" sz="3000" b="1" dirty="0"/>
              <a:t>100% </a:t>
            </a:r>
            <a:r>
              <a:rPr lang="es-CO" sz="1400" b="1" dirty="0"/>
              <a:t>de Beneficiarios cuyos padres o cuidadores</a:t>
            </a:r>
          </a:p>
          <a:p>
            <a:pPr algn="just" rtl="0" latinLnBrk="1" hangingPunct="0"/>
            <a:r>
              <a:rPr lang="es-CO" sz="1400" b="1" dirty="0"/>
              <a:t> reciben procesos de formación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13" name="Shape 99"/>
          <p:cNvSpPr/>
          <p:nvPr/>
        </p:nvSpPr>
        <p:spPr>
          <a:xfrm>
            <a:off x="0" y="32136"/>
            <a:ext cx="777686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800" b="1"/>
            </a:lvl1pPr>
          </a:lstStyle>
          <a:p>
            <a:pPr lvl="0">
              <a:defRPr sz="1800" b="0"/>
            </a:pPr>
            <a:r>
              <a:rPr lang="es-CO" sz="2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NACIONAL DE DESARROLLO 2014-2018 PRIMERA INFANCIA</a:t>
            </a:r>
          </a:p>
        </p:txBody>
      </p:sp>
    </p:spTree>
    <p:extLst>
      <p:ext uri="{BB962C8B-B14F-4D97-AF65-F5344CB8AC3E}">
        <p14:creationId xmlns:p14="http://schemas.microsoft.com/office/powerpoint/2010/main" val="7151930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\\BOGSVR01\datos2\LEDFISH\Clientes\Alta Consejeria\artes\Piezas\niños-01.png">
            <a:extLst>
              <a:ext uri="{FF2B5EF4-FFF2-40B4-BE49-F238E27FC236}">
                <a16:creationId xmlns:a16="http://schemas.microsoft.com/office/drawing/2014/main" id="{EDA1F13B-8061-4BFD-AFD5-8C002644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061" y="2769251"/>
            <a:ext cx="1255712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47 Flecha derecha">
            <a:extLst>
              <a:ext uri="{FF2B5EF4-FFF2-40B4-BE49-F238E27FC236}">
                <a16:creationId xmlns:a16="http://schemas.microsoft.com/office/drawing/2014/main" id="{4569561B-6B5A-4721-9D63-8B0F013C011C}"/>
              </a:ext>
            </a:extLst>
          </p:cNvPr>
          <p:cNvSpPr/>
          <p:nvPr/>
        </p:nvSpPr>
        <p:spPr>
          <a:xfrm>
            <a:off x="5906838" y="3350721"/>
            <a:ext cx="720080" cy="57606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Roman"/>
              <a:sym typeface="Calibri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6E9D163-5198-49B6-8268-535100BE7449}"/>
              </a:ext>
            </a:extLst>
          </p:cNvPr>
          <p:cNvSpPr/>
          <p:nvPr/>
        </p:nvSpPr>
        <p:spPr>
          <a:xfrm>
            <a:off x="2810075" y="1981851"/>
            <a:ext cx="7129463" cy="3816351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/>
              <a:sym typeface="Calibri"/>
            </a:endParaRPr>
          </a:p>
        </p:txBody>
      </p:sp>
      <p:sp>
        <p:nvSpPr>
          <p:cNvPr id="52" name="4 CuadroTexto">
            <a:extLst>
              <a:ext uri="{FF2B5EF4-FFF2-40B4-BE49-F238E27FC236}">
                <a16:creationId xmlns:a16="http://schemas.microsoft.com/office/drawing/2014/main" id="{2D762A32-CD76-41E8-8243-F6D2148B9AFE}"/>
              </a:ext>
            </a:extLst>
          </p:cNvPr>
          <p:cNvSpPr txBox="1"/>
          <p:nvPr/>
        </p:nvSpPr>
        <p:spPr>
          <a:xfrm>
            <a:off x="7273761" y="1928232"/>
            <a:ext cx="1285876" cy="73866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Cuentan con afiliación vigente a salud </a:t>
            </a:r>
          </a:p>
        </p:txBody>
      </p:sp>
      <p:sp>
        <p:nvSpPr>
          <p:cNvPr id="53" name="5 CuadroTexto">
            <a:extLst>
              <a:ext uri="{FF2B5EF4-FFF2-40B4-BE49-F238E27FC236}">
                <a16:creationId xmlns:a16="http://schemas.microsoft.com/office/drawing/2014/main" id="{38E0949E-C01C-403A-8E2F-B1E8E62171C3}"/>
              </a:ext>
            </a:extLst>
          </p:cNvPr>
          <p:cNvSpPr txBox="1"/>
          <p:nvPr/>
        </p:nvSpPr>
        <p:spPr>
          <a:xfrm>
            <a:off x="2962472" y="4742514"/>
            <a:ext cx="1417639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Calibri"/>
              </a:rPr>
              <a:t>Su Familia participa en procesos de formación 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Roman"/>
              <a:sym typeface="Calibri"/>
            </a:endParaRPr>
          </a:p>
        </p:txBody>
      </p:sp>
      <p:sp>
        <p:nvSpPr>
          <p:cNvPr id="54" name="6 CuadroTexto">
            <a:extLst>
              <a:ext uri="{FF2B5EF4-FFF2-40B4-BE49-F238E27FC236}">
                <a16:creationId xmlns:a16="http://schemas.microsoft.com/office/drawing/2014/main" id="{310C336F-661B-4EA9-BEFE-B20BAA3A060F}"/>
              </a:ext>
            </a:extLst>
          </p:cNvPr>
          <p:cNvSpPr txBox="1"/>
          <p:nvPr/>
        </p:nvSpPr>
        <p:spPr>
          <a:xfrm>
            <a:off x="5658048" y="1484784"/>
            <a:ext cx="1257300" cy="116955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Cuentan con esquema de vacunación completo según la edad </a:t>
            </a:r>
          </a:p>
        </p:txBody>
      </p:sp>
      <p:sp>
        <p:nvSpPr>
          <p:cNvPr id="55" name="7 CuadroTexto">
            <a:extLst>
              <a:ext uri="{FF2B5EF4-FFF2-40B4-BE49-F238E27FC236}">
                <a16:creationId xmlns:a16="http://schemas.microsoft.com/office/drawing/2014/main" id="{B810FE51-6A1E-48EE-B7C0-7CA48A318937}"/>
              </a:ext>
            </a:extLst>
          </p:cNvPr>
          <p:cNvSpPr txBox="1"/>
          <p:nvPr/>
        </p:nvSpPr>
        <p:spPr>
          <a:xfrm>
            <a:off x="3052961" y="2150127"/>
            <a:ext cx="1611312" cy="95410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Asisten a las consultas de crecimiento y desarrollo </a:t>
            </a:r>
          </a:p>
        </p:txBody>
      </p:sp>
      <p:sp>
        <p:nvSpPr>
          <p:cNvPr id="56" name="10 CuadroTexto">
            <a:extLst>
              <a:ext uri="{FF2B5EF4-FFF2-40B4-BE49-F238E27FC236}">
                <a16:creationId xmlns:a16="http://schemas.microsoft.com/office/drawing/2014/main" id="{ECAD2941-9251-4764-A292-F57DFB8F3BD5}"/>
              </a:ext>
            </a:extLst>
          </p:cNvPr>
          <p:cNvSpPr txBox="1"/>
          <p:nvPr/>
        </p:nvSpPr>
        <p:spPr>
          <a:xfrm>
            <a:off x="1802010" y="3361389"/>
            <a:ext cx="1619251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Cuentan con valoración y seguimiento nutricional </a:t>
            </a:r>
          </a:p>
        </p:txBody>
      </p:sp>
      <p:sp>
        <p:nvSpPr>
          <p:cNvPr id="57" name="12 CuadroTexto">
            <a:extLst>
              <a:ext uri="{FF2B5EF4-FFF2-40B4-BE49-F238E27FC236}">
                <a16:creationId xmlns:a16="http://schemas.microsoft.com/office/drawing/2014/main" id="{0AD86932-4F38-40FD-81C8-EF15A4009C51}"/>
              </a:ext>
            </a:extLst>
          </p:cNvPr>
          <p:cNvSpPr txBox="1"/>
          <p:nvPr/>
        </p:nvSpPr>
        <p:spPr>
          <a:xfrm>
            <a:off x="8885436" y="2627965"/>
            <a:ext cx="1243012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Cuentan con registro civil de nacimiento  </a:t>
            </a:r>
          </a:p>
        </p:txBody>
      </p:sp>
      <p:sp>
        <p:nvSpPr>
          <p:cNvPr id="58" name="10 CuadroTexto">
            <a:extLst>
              <a:ext uri="{FF2B5EF4-FFF2-40B4-BE49-F238E27FC236}">
                <a16:creationId xmlns:a16="http://schemas.microsoft.com/office/drawing/2014/main" id="{53BD0916-6BAA-47A2-8D12-79D037D5ECAC}"/>
              </a:ext>
            </a:extLst>
          </p:cNvPr>
          <p:cNvSpPr txBox="1"/>
          <p:nvPr/>
        </p:nvSpPr>
        <p:spPr>
          <a:xfrm>
            <a:off x="5096071" y="5047314"/>
            <a:ext cx="1619251" cy="1169551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Tienen acceso a colecciones de libros o contenidos culturales especializados</a:t>
            </a:r>
          </a:p>
        </p:txBody>
      </p:sp>
      <p:sp>
        <p:nvSpPr>
          <p:cNvPr id="59" name="10 CuadroTexto">
            <a:extLst>
              <a:ext uri="{FF2B5EF4-FFF2-40B4-BE49-F238E27FC236}">
                <a16:creationId xmlns:a16="http://schemas.microsoft.com/office/drawing/2014/main" id="{37A38C98-A6FC-469F-8CC3-AB3A5EF9D939}"/>
              </a:ext>
            </a:extLst>
          </p:cNvPr>
          <p:cNvSpPr txBox="1"/>
          <p:nvPr/>
        </p:nvSpPr>
        <p:spPr>
          <a:xfrm>
            <a:off x="7563047" y="4988578"/>
            <a:ext cx="2376488" cy="954107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Roman"/>
                <a:sym typeface="Calibri"/>
              </a:rPr>
              <a:t>Asisten a modalides de educación inicial, cuyo talento humano está certiicado en procesos de cualificaciòn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15494D0-4AFA-42A8-BC0E-37AEED3D87A5}"/>
              </a:ext>
            </a:extLst>
          </p:cNvPr>
          <p:cNvSpPr txBox="1"/>
          <p:nvPr/>
        </p:nvSpPr>
        <p:spPr>
          <a:xfrm>
            <a:off x="6548328" y="3464260"/>
            <a:ext cx="29586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457189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Ruta Integral de atención</a:t>
            </a:r>
          </a:p>
          <a:p>
            <a:pPr marL="0" marR="0" lvl="0" indent="0" algn="ctr" defTabSz="457189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Análisis de Datos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503FF80D-C97E-4255-9104-CA36F0ABC510}"/>
              </a:ext>
            </a:extLst>
          </p:cNvPr>
          <p:cNvSpPr txBox="1"/>
          <p:nvPr/>
        </p:nvSpPr>
        <p:spPr>
          <a:xfrm>
            <a:off x="268983" y="213130"/>
            <a:ext cx="8790579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667" b="1" dirty="0">
                <a:solidFill>
                  <a:schemeClr val="bg1"/>
                </a:solidFill>
                <a:latin typeface="Arial Rounded MT Bold" panose="020F0704030504030204" pitchFamily="34" charset="0"/>
                <a:cs typeface="Asap Bold"/>
              </a:rPr>
              <a:t>Todo niño atendido debe tener </a:t>
            </a:r>
            <a:r>
              <a:rPr kumimoji="0" lang="es-CO" sz="2667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sap Bold"/>
                <a:sym typeface="Calibri"/>
              </a:rPr>
              <a:t>8 atenciones</a:t>
            </a:r>
          </a:p>
        </p:txBody>
      </p:sp>
    </p:spTree>
    <p:extLst>
      <p:ext uri="{BB962C8B-B14F-4D97-AF65-F5344CB8AC3E}">
        <p14:creationId xmlns:p14="http://schemas.microsoft.com/office/powerpoint/2010/main" val="11933595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926" y="1235076"/>
            <a:ext cx="1736725" cy="129381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5859554" y="1610086"/>
            <a:ext cx="4281488" cy="515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Entidades administradores de servicio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Oper</a:t>
            </a:r>
            <a:r>
              <a:rPr lang="es-ES" sz="1400" b="1" dirty="0"/>
              <a:t>ador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5929008" y="3068960"/>
            <a:ext cx="2800351" cy="34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Contratos</a:t>
            </a:r>
          </a:p>
        </p:txBody>
      </p:sp>
      <p:pic>
        <p:nvPicPr>
          <p:cNvPr id="63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0226" y="3957638"/>
            <a:ext cx="1711325" cy="88106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5929008" y="4427494"/>
            <a:ext cx="2800351" cy="51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Unidades de servicio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Lugar donde se atienden los niños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859554" y="5537469"/>
            <a:ext cx="3695385" cy="51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Talento humano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sym typeface="Calibri"/>
              </a:rPr>
              <a:t>Personal Cualificado en primera infancia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pic>
        <p:nvPicPr>
          <p:cNvPr id="69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8501" y="5095876"/>
            <a:ext cx="1387475" cy="118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9275" y="2667000"/>
            <a:ext cx="1836738" cy="97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1 Flecha a la derecha con muesca"/>
          <p:cNvSpPr/>
          <p:nvPr/>
        </p:nvSpPr>
        <p:spPr>
          <a:xfrm>
            <a:off x="4736041" y="1638671"/>
            <a:ext cx="665142" cy="733659"/>
          </a:xfrm>
          <a:prstGeom prst="notched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15 Flecha a la derecha con muesca"/>
          <p:cNvSpPr/>
          <p:nvPr/>
        </p:nvSpPr>
        <p:spPr>
          <a:xfrm>
            <a:off x="4736041" y="2912640"/>
            <a:ext cx="665142" cy="733659"/>
          </a:xfrm>
          <a:prstGeom prst="notched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16 Flecha a la derecha con muesca"/>
          <p:cNvSpPr/>
          <p:nvPr/>
        </p:nvSpPr>
        <p:spPr>
          <a:xfrm>
            <a:off x="4727848" y="4316120"/>
            <a:ext cx="665142" cy="733659"/>
          </a:xfrm>
          <a:prstGeom prst="notched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17 Flecha a la derecha con muesca"/>
          <p:cNvSpPr/>
          <p:nvPr/>
        </p:nvSpPr>
        <p:spPr>
          <a:xfrm>
            <a:off x="4727848" y="5426095"/>
            <a:ext cx="665142" cy="733659"/>
          </a:xfrm>
          <a:prstGeom prst="notched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89"/>
          <p:cNvSpPr/>
          <p:nvPr/>
        </p:nvSpPr>
        <p:spPr>
          <a:xfrm>
            <a:off x="201982" y="286087"/>
            <a:ext cx="712720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r>
              <a:rPr kumimoji="0" lang="es-CO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MÓDULOS DEL SISTEMA - BENEFICIARIOS</a:t>
            </a:r>
          </a:p>
        </p:txBody>
      </p:sp>
    </p:spTree>
    <p:extLst>
      <p:ext uri="{BB962C8B-B14F-4D97-AF65-F5344CB8AC3E}">
        <p14:creationId xmlns:p14="http://schemas.microsoft.com/office/powerpoint/2010/main" val="31162196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dvAuto="0"/>
      <p:bldP spid="59" grpId="0" animBg="1" advAuto="0"/>
      <p:bldP spid="62" grpId="0" animBg="1" advAuto="0"/>
      <p:bldP spid="63" grpId="0" animBg="1" advAuto="0"/>
      <p:bldP spid="65" grpId="0" animBg="1" advAuto="0"/>
      <p:bldP spid="68" grpId="0" animBg="1" advAuto="0"/>
      <p:bldP spid="69" grpId="0" animBg="1" advAuto="0"/>
      <p:bldP spid="7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" descr="sep10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-377" r="18678" b="377"/>
          <a:stretch/>
        </p:blipFill>
        <p:spPr bwMode="auto">
          <a:xfrm>
            <a:off x="3758427" y="1042432"/>
            <a:ext cx="6081989" cy="53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Shape 80"/>
          <p:cNvSpPr/>
          <p:nvPr/>
        </p:nvSpPr>
        <p:spPr>
          <a:xfrm>
            <a:off x="765221" y="1305610"/>
            <a:ext cx="2265363" cy="319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Identificación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609063" y="2060671"/>
            <a:ext cx="2400301" cy="319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Salud y Nutrición </a:t>
            </a:r>
          </a:p>
        </p:txBody>
      </p:sp>
      <p:sp>
        <p:nvSpPr>
          <p:cNvPr id="84" name="Shape 84"/>
          <p:cNvSpPr/>
          <p:nvPr/>
        </p:nvSpPr>
        <p:spPr>
          <a:xfrm>
            <a:off x="460942" y="3960970"/>
            <a:ext cx="2400301" cy="541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Acceso a Materiales Culturales </a:t>
            </a:r>
          </a:p>
        </p:txBody>
      </p:sp>
      <p:sp>
        <p:nvSpPr>
          <p:cNvPr id="86" name="Shape 86"/>
          <p:cNvSpPr/>
          <p:nvPr/>
        </p:nvSpPr>
        <p:spPr>
          <a:xfrm>
            <a:off x="574364" y="4725144"/>
            <a:ext cx="2265363" cy="541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Formación a Padres y/o Cuidadores</a:t>
            </a:r>
          </a:p>
        </p:txBody>
      </p:sp>
      <p:sp>
        <p:nvSpPr>
          <p:cNvPr id="87" name="Shape 87"/>
          <p:cNvSpPr/>
          <p:nvPr/>
        </p:nvSpPr>
        <p:spPr>
          <a:xfrm>
            <a:off x="-569310" y="2842366"/>
            <a:ext cx="3559176" cy="6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Familia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/>
            </a:pP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Acudiente</a:t>
            </a: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 o </a:t>
            </a: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Responsable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Padre/Madre</a:t>
            </a:r>
          </a:p>
        </p:txBody>
      </p:sp>
      <p:sp>
        <p:nvSpPr>
          <p:cNvPr id="89" name="Shape 89"/>
          <p:cNvSpPr/>
          <p:nvPr/>
        </p:nvSpPr>
        <p:spPr>
          <a:xfrm>
            <a:off x="335360" y="277198"/>
            <a:ext cx="777527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r>
              <a:rPr kumimoji="0" lang="es-CO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MÓDULOS DEL SISTEMA - BENEFICIARIOS</a:t>
            </a:r>
          </a:p>
        </p:txBody>
      </p:sp>
      <p:sp>
        <p:nvSpPr>
          <p:cNvPr id="21" name="20 Flecha a la derecha con muesca"/>
          <p:cNvSpPr/>
          <p:nvPr/>
        </p:nvSpPr>
        <p:spPr>
          <a:xfrm rot="10800000">
            <a:off x="3077571" y="1098505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25 Flecha a la derecha con muesca"/>
          <p:cNvSpPr/>
          <p:nvPr/>
        </p:nvSpPr>
        <p:spPr>
          <a:xfrm rot="10800000">
            <a:off x="3077571" y="1937154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26 Flecha a la derecha con muesca"/>
          <p:cNvSpPr/>
          <p:nvPr/>
        </p:nvSpPr>
        <p:spPr>
          <a:xfrm rot="10800000">
            <a:off x="3077570" y="2804859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27 Flecha a la derecha con muesca"/>
          <p:cNvSpPr/>
          <p:nvPr/>
        </p:nvSpPr>
        <p:spPr>
          <a:xfrm rot="10800000">
            <a:off x="3017332" y="3737531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28 Flecha a la derecha con muesca"/>
          <p:cNvSpPr/>
          <p:nvPr/>
        </p:nvSpPr>
        <p:spPr>
          <a:xfrm rot="10800000">
            <a:off x="3000225" y="4656051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86"/>
          <p:cNvSpPr/>
          <p:nvPr/>
        </p:nvSpPr>
        <p:spPr>
          <a:xfrm>
            <a:off x="591838" y="5480242"/>
            <a:ext cx="2265363" cy="541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2000" b="1">
                <a:solidFill>
                  <a:srgbClr val="595959"/>
                </a:solidFill>
              </a:defRPr>
            </a:lvl1pPr>
          </a:lstStyle>
          <a:p>
            <a:pPr marL="0" marR="0" lvl="0" indent="0" algn="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000000"/>
                </a:solidFill>
              </a:defRPr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Formación a Agentes Educativos</a:t>
            </a:r>
          </a:p>
        </p:txBody>
      </p:sp>
      <p:sp>
        <p:nvSpPr>
          <p:cNvPr id="15" name="28 Flecha a la derecha con muesca"/>
          <p:cNvSpPr/>
          <p:nvPr/>
        </p:nvSpPr>
        <p:spPr>
          <a:xfrm rot="10800000">
            <a:off x="3017699" y="5411149"/>
            <a:ext cx="452697" cy="733659"/>
          </a:xfrm>
          <a:prstGeom prst="notch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9295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89"/>
          <p:cNvSpPr/>
          <p:nvPr/>
        </p:nvSpPr>
        <p:spPr>
          <a:xfrm>
            <a:off x="201982" y="286087"/>
            <a:ext cx="712720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r>
              <a:rPr kumimoji="0" lang="es-CO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Preguntas que quisiéramos responder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84C5BC6-6363-46C1-94AB-5B6F187AEA7A}"/>
              </a:ext>
            </a:extLst>
          </p:cNvPr>
          <p:cNvSpPr/>
          <p:nvPr/>
        </p:nvSpPr>
        <p:spPr>
          <a:xfrm>
            <a:off x="201982" y="1628800"/>
            <a:ext cx="11582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3200" dirty="0"/>
              <a:t>Como podemos mejorar la calidad de vida de nuestros beneficiarios?</a:t>
            </a:r>
          </a:p>
          <a:p>
            <a:pPr marL="342900" indent="-342900">
              <a:buFont typeface="+mj-lt"/>
              <a:buAutoNum type="arabicPeriod"/>
            </a:pPr>
            <a:endParaRPr lang="es-CO" sz="3200" dirty="0"/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Como podemos disminuir la muerte por desnutrición en el país?</a:t>
            </a:r>
          </a:p>
          <a:p>
            <a:pPr marL="342900" indent="-342900">
              <a:buFont typeface="+mj-lt"/>
              <a:buAutoNum type="arabicPeriod"/>
            </a:pPr>
            <a:endParaRPr lang="es-CO" sz="3200" dirty="0"/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Como podemos invertir mejor los recursos en la primera Infancia?</a:t>
            </a:r>
          </a:p>
        </p:txBody>
      </p:sp>
    </p:spTree>
    <p:extLst>
      <p:ext uri="{BB962C8B-B14F-4D97-AF65-F5344CB8AC3E}">
        <p14:creationId xmlns:p14="http://schemas.microsoft.com/office/powerpoint/2010/main" val="38657956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89"/>
          <p:cNvSpPr/>
          <p:nvPr/>
        </p:nvSpPr>
        <p:spPr>
          <a:xfrm>
            <a:off x="155959" y="299435"/>
            <a:ext cx="882036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pPr lvl="0" algn="l">
              <a:defRPr sz="1800" b="0"/>
            </a:pPr>
            <a:r>
              <a:rPr lang="es-CO" sz="27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CUÉNTAME COMO INSUMO PRINCIPAL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5756"/>
          <a:stretch/>
        </p:blipFill>
        <p:spPr>
          <a:xfrm>
            <a:off x="4830171" y="2358766"/>
            <a:ext cx="2840659" cy="20238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b="48618"/>
          <a:stretch/>
        </p:blipFill>
        <p:spPr>
          <a:xfrm>
            <a:off x="155959" y="1272474"/>
            <a:ext cx="4736038" cy="1368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84" y="4642397"/>
            <a:ext cx="2815100" cy="928840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 rot="18377987">
            <a:off x="7231935" y="3124844"/>
            <a:ext cx="717279" cy="5429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kern="1200">
              <a:solidFill>
                <a:prstClr val="white"/>
              </a:solidFill>
            </a:endParaRPr>
          </a:p>
        </p:txBody>
      </p:sp>
      <p:sp>
        <p:nvSpPr>
          <p:cNvPr id="13" name="Flecha derecha 12"/>
          <p:cNvSpPr/>
          <p:nvPr/>
        </p:nvSpPr>
        <p:spPr>
          <a:xfrm rot="14140668">
            <a:off x="4764452" y="3062125"/>
            <a:ext cx="717279" cy="5429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kern="1200">
              <a:solidFill>
                <a:prstClr val="white"/>
              </a:solidFill>
            </a:endParaRPr>
          </a:p>
        </p:txBody>
      </p:sp>
      <p:sp>
        <p:nvSpPr>
          <p:cNvPr id="14" name="Flecha derecha 13"/>
          <p:cNvSpPr/>
          <p:nvPr/>
        </p:nvSpPr>
        <p:spPr>
          <a:xfrm rot="3175749">
            <a:off x="7217754" y="4926087"/>
            <a:ext cx="717279" cy="5429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kern="1200">
              <a:solidFill>
                <a:prstClr val="white"/>
              </a:solidFill>
            </a:endParaRPr>
          </a:p>
        </p:txBody>
      </p:sp>
      <p:sp>
        <p:nvSpPr>
          <p:cNvPr id="16" name="Flecha derecha 15"/>
          <p:cNvSpPr/>
          <p:nvPr/>
        </p:nvSpPr>
        <p:spPr>
          <a:xfrm rot="7624211">
            <a:off x="4777438" y="4890564"/>
            <a:ext cx="717279" cy="5429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kern="1200">
              <a:solidFill>
                <a:prstClr val="white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59" y="2840945"/>
            <a:ext cx="2062994" cy="126474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8469" y="5617835"/>
            <a:ext cx="47335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s-CO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Dotación de HCB 42.000 HCB</a:t>
            </a:r>
            <a:endParaRPr lang="es-E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648850" y="3883206"/>
            <a:ext cx="47335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s-CO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ESQUEMA DE SUPERVISIÓN</a:t>
            </a:r>
            <a:endParaRPr lang="es-ES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Abrir llave 4"/>
          <p:cNvSpPr/>
          <p:nvPr/>
        </p:nvSpPr>
        <p:spPr>
          <a:xfrm>
            <a:off x="2215448" y="3068960"/>
            <a:ext cx="640192" cy="1036734"/>
          </a:xfrm>
          <a:prstGeom prst="lef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639616" y="3284984"/>
            <a:ext cx="228562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Fallecidos</a:t>
            </a:r>
          </a:p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b="1" dirty="0">
                <a:solidFill>
                  <a:srgbClr val="000000"/>
                </a:solidFill>
              </a:rPr>
              <a:t>Beneficiarios Reales</a:t>
            </a:r>
            <a:endParaRPr kumimoji="0" lang="es-CO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925237" y="1634957"/>
            <a:ext cx="274559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Indicadores de la </a:t>
            </a:r>
          </a:p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Política</a:t>
            </a:r>
            <a:r>
              <a:rPr kumimoji="0" lang="es-CO" sz="1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Publica de PI</a:t>
            </a:r>
            <a:endParaRPr kumimoji="0" lang="es-CO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103653" y="2455961"/>
            <a:ext cx="21804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b="1" dirty="0">
                <a:solidFill>
                  <a:srgbClr val="000000"/>
                </a:solidFill>
              </a:rPr>
              <a:t>Formación del TH</a:t>
            </a:r>
            <a:endParaRPr kumimoji="0" lang="es-CO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278458" y="5571237"/>
            <a:ext cx="47335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s-E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CONTROL DE LOS RECURSOS DEL PAIS</a:t>
            </a:r>
          </a:p>
        </p:txBody>
      </p:sp>
    </p:spTree>
    <p:extLst>
      <p:ext uri="{BB962C8B-B14F-4D97-AF65-F5344CB8AC3E}">
        <p14:creationId xmlns:p14="http://schemas.microsoft.com/office/powerpoint/2010/main" val="33885489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310</Words>
  <Application>Microsoft Office PowerPoint</Application>
  <PresentationFormat>Panorámica</PresentationFormat>
  <Paragraphs>56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Arial Rounded MT Bold</vt:lpstr>
      <vt:lpstr>Asap Bold</vt:lpstr>
      <vt:lpstr>Avenir Roman</vt:lpstr>
      <vt:lpstr>Calibri</vt:lpstr>
      <vt:lpstr>Default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Patricia Gonzalez Munoz</dc:creator>
  <cp:lastModifiedBy>John Freddy Martinez Cespedes</cp:lastModifiedBy>
  <cp:revision>212</cp:revision>
  <dcterms:modified xsi:type="dcterms:W3CDTF">2018-03-21T10:35:03Z</dcterms:modified>
</cp:coreProperties>
</file>